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3" r:id="rId6"/>
    <p:sldId id="264" r:id="rId7"/>
    <p:sldId id="262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97834-D538-4961-8C92-587B9561DD24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2CD24-092D-40DA-AD14-BA9472BB8A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2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CBF47-78EF-4972-B694-7F57F487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430077-8FDD-4B10-AFFB-934BDF42F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0B58F1-470C-40D2-A020-99AA1A9F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82081D-6A61-4AFA-A773-A42EDD80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F2064-A6EF-4F5F-83EF-3DA80A4B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77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BD479-DF8A-40BF-8370-C9CB7FF1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EA19C5-A00B-425E-BB15-FA7E1C66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46568-4449-40C0-8F0C-E729B49B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A0980C-3107-4314-91EE-2247A631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C48EDC-BF0E-48D7-A381-80C1A445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451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909FA8F-24A5-4B22-9D8A-E6AFE2EB4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0FC590-FD84-415A-BC4A-04FEBF2E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8C71D2-6DA0-4C37-B5C0-47A85D51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74E55B-FC99-4122-B1D1-2D6E8407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52C83-C368-421C-87A0-EA114A93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00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654F8-B7C2-42E6-AEEC-41BE6392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49EC8-9249-4C66-8A73-90151158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4D88C-B84D-4A56-8A5D-E9106543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6828C-65B0-496D-9163-EE61BBD9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0EF51A-5ABE-4894-8C35-E3A48D28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83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E4B2A-BE21-42B3-8C3C-7A85072B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7370A4-BE1D-4DCE-BAB6-594D80CB0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13821D-C595-4E20-A540-E5CFBF01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640F26-572B-412A-B118-B74778EF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18E7C1-C9C1-436C-B584-2C602094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5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4D102E-2D0A-4F16-BEBA-0B34E5AA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05EC31-DA3A-475F-835C-0DA4912F2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A14D5B-DE8A-436A-A8A8-6C0CD9E5D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B259EB-86BC-4B5A-9546-CB9F7A428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02EB17-29F7-462B-8EE5-F8A8D4F5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3A87D-B652-4DF5-AFA7-6B74F50A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77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AE061-9BCE-45DF-9D59-B7699E94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0085E1-66FF-4959-ABC7-6B0B7B5E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8352D5-9786-4378-A1E5-5CECCEA33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CEBCD-EB76-4D87-B4BA-CAE1DF4A8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940060A-0648-486D-913F-340227951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665C994-C007-4B4D-9F0F-41BA1895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FBC1BC-ACD2-42A5-AACA-E5B1992A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94ACC6-931C-4997-B6C3-B7467CFA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57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9A0D0-6047-469B-B231-79358F18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E40E66-C956-4C2B-B162-F05174855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FFC889-E0BD-474A-9C17-2EAAF0C2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06F3EE-A78D-4550-BEA3-6429D7F2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53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CF5A4F-4593-41E4-AA3F-619F029C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6BDC560-546D-473F-9A88-E7669B08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3CE32-BEED-493E-A5E6-6995FFC8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749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C99BD8-D8A7-4ABC-8A61-5B4ABAE0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58AA8D-02D0-41CD-A1FC-D86F654AF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34A67AD-6594-40C2-B6DE-2A915B90B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5D640E-B4D4-492D-9B8A-B7FB3C06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282D63-FC13-4444-B94F-E7901282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C53FEF-A058-43C5-8D79-83249004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34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15E19-F9A5-4DDB-8193-CACD01C4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8F8C06-A94F-41A2-BB7C-4DA74E9FD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3AF1B6-169D-4B91-9FBC-7C8D73A7B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588122-B2E0-4289-922F-72997768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3A2637-3A8F-4D8B-897F-B81B037AB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07BFFC-B07D-456E-9911-ECD80561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78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A6E79B7-01BA-4070-AAC2-C93806D9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A77526-D4B9-450A-A634-9034C46C5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4E0768-9DE5-4049-B99A-B7301907B6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571F-64B0-42D6-AC4A-3FDB135FE0A0}" type="datetimeFigureOut">
              <a:rPr lang="fr-FR" smtClean="0"/>
              <a:t>13/06/2024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A3DDD-0D8F-414A-BA1E-561979DBC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AED7D6-4E3A-4B21-9081-FFA6CFBDE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45FB-F509-43AA-9330-3F385FE8F6A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8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705DD1-67B8-4F63-B6EF-B351302A4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286" y="1349829"/>
            <a:ext cx="10914743" cy="933678"/>
          </a:xfrm>
        </p:spPr>
        <p:txBody>
          <a:bodyPr>
            <a:normAutofit fontScale="90000"/>
          </a:bodyPr>
          <a:lstStyle/>
          <a:p>
            <a:r>
              <a:rPr lang="fr-FR" dirty="0"/>
              <a:t>Analyse en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6755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/>
              <p:nvPr/>
            </p:nvSpPr>
            <p:spPr>
              <a:xfrm>
                <a:off x="406400" y="661183"/>
                <a:ext cx="6708503" cy="548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Projection d’un individu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</m:oMath>
                </a14:m>
                <a:r>
                  <a:rPr lang="fr-FR" sz="2400" dirty="0"/>
                  <a:t> sur un vecteur unitaire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661183"/>
                <a:ext cx="6708503" cy="548805"/>
              </a:xfrm>
              <a:prstGeom prst="rect">
                <a:avLst/>
              </a:prstGeom>
              <a:blipFill>
                <a:blip r:embed="rId2"/>
                <a:stretch>
                  <a:fillRect l="-145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1B66B2-004E-4105-AD68-B56F931371F4}"/>
              </a:ext>
            </a:extLst>
          </p:cNvPr>
          <p:cNvCxnSpPr/>
          <p:nvPr/>
        </p:nvCxnSpPr>
        <p:spPr>
          <a:xfrm flipV="1">
            <a:off x="3461657" y="2373086"/>
            <a:ext cx="1415143" cy="13643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5385AD-536C-4C43-8BDB-5E09E617374F}"/>
                  </a:ext>
                </a:extLst>
              </p:cNvPr>
              <p:cNvSpPr txBox="1"/>
              <p:nvPr/>
            </p:nvSpPr>
            <p:spPr>
              <a:xfrm>
                <a:off x="3737428" y="2620523"/>
                <a:ext cx="544286" cy="43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5385AD-536C-4C43-8BDB-5E09E6173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8" y="2620523"/>
                <a:ext cx="544286" cy="434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DF26DC-D479-4BEF-B4DB-F609F49F2E11}"/>
              </a:ext>
            </a:extLst>
          </p:cNvPr>
          <p:cNvCxnSpPr>
            <a:cxnSpLocks/>
          </p:cNvCxnSpPr>
          <p:nvPr/>
        </p:nvCxnSpPr>
        <p:spPr>
          <a:xfrm flipV="1">
            <a:off x="3461657" y="2917371"/>
            <a:ext cx="2989943" cy="8200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19806B-79C4-4FD0-90F1-FB45FBD35DA4}"/>
                  </a:ext>
                </a:extLst>
              </p:cNvPr>
              <p:cNvSpPr txBox="1"/>
              <p:nvPr/>
            </p:nvSpPr>
            <p:spPr>
              <a:xfrm>
                <a:off x="5696857" y="3059668"/>
                <a:ext cx="47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19806B-79C4-4FD0-90F1-FB45FBD3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857" y="3059668"/>
                <a:ext cx="4717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94891E-0C2B-44B5-A8E6-DDEEBB76127A}"/>
              </a:ext>
            </a:extLst>
          </p:cNvPr>
          <p:cNvCxnSpPr>
            <a:cxnSpLocks/>
          </p:cNvCxnSpPr>
          <p:nvPr/>
        </p:nvCxnSpPr>
        <p:spPr>
          <a:xfrm>
            <a:off x="4876800" y="2373086"/>
            <a:ext cx="275771" cy="871248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F0CC1B-E270-4FAA-A121-2512201058CE}"/>
              </a:ext>
            </a:extLst>
          </p:cNvPr>
          <p:cNvCxnSpPr/>
          <p:nvPr/>
        </p:nvCxnSpPr>
        <p:spPr>
          <a:xfrm flipV="1">
            <a:off x="3592286" y="3429000"/>
            <a:ext cx="1618342" cy="45720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90AD83-658C-45E9-9C05-46EFCEBF3D27}"/>
                  </a:ext>
                </a:extLst>
              </p:cNvPr>
              <p:cNvSpPr txBox="1"/>
              <p:nvPr/>
            </p:nvSpPr>
            <p:spPr>
              <a:xfrm>
                <a:off x="3907971" y="3629266"/>
                <a:ext cx="1211943" cy="434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&lt;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ac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90AD83-658C-45E9-9C05-46EFCEBF3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971" y="3629266"/>
                <a:ext cx="1211943" cy="434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F04EBD-9D2A-41A9-9425-F6756E848FBB}"/>
                  </a:ext>
                </a:extLst>
              </p:cNvPr>
              <p:cNvSpPr txBox="1"/>
              <p:nvPr/>
            </p:nvSpPr>
            <p:spPr>
              <a:xfrm>
                <a:off x="406400" y="4739697"/>
                <a:ext cx="86165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Projection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r-FR" sz="2400" dirty="0"/>
                  <a:t> de l’ensemble des données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sur un </a:t>
                </a:r>
                <a:r>
                  <a:rPr lang="en-US" sz="2400" dirty="0" err="1"/>
                  <a:t>vecteur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unitaire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F04EBD-9D2A-41A9-9425-F6756E848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739697"/>
                <a:ext cx="8616590" cy="461665"/>
              </a:xfrm>
              <a:prstGeom prst="rect">
                <a:avLst/>
              </a:prstGeom>
              <a:blipFill>
                <a:blip r:embed="rId6"/>
                <a:stretch>
                  <a:fillRect l="-1132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E841E-F03D-4EF4-8F0D-0B098DF7850E}"/>
                  </a:ext>
                </a:extLst>
              </p:cNvPr>
              <p:cNvSpPr txBox="1"/>
              <p:nvPr/>
            </p:nvSpPr>
            <p:spPr>
              <a:xfrm>
                <a:off x="1908628" y="5584671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𝑋𝑤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E841E-F03D-4EF4-8F0D-0B098DF78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628" y="5584671"/>
                <a:ext cx="6096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86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1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/>
              <p:nvPr/>
            </p:nvSpPr>
            <p:spPr>
              <a:xfrm>
                <a:off x="406400" y="661183"/>
                <a:ext cx="31633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s’intéresse à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661183"/>
                <a:ext cx="3163366" cy="461665"/>
              </a:xfrm>
              <a:prstGeom prst="rect">
                <a:avLst/>
              </a:prstGeom>
              <a:blipFill>
                <a:blip r:embed="rId2"/>
                <a:stretch>
                  <a:fillRect l="-308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D3693-CACF-4AD0-975F-E1305E59EAED}"/>
                  </a:ext>
                </a:extLst>
              </p:cNvPr>
              <p:cNvSpPr txBox="1"/>
              <p:nvPr/>
            </p:nvSpPr>
            <p:spPr>
              <a:xfrm>
                <a:off x="1662793" y="1447391"/>
                <a:ext cx="9368064" cy="3016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]&gt;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fr-FR" sz="28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𝑋𝑤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FR" sz="2800" b="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D3693-CACF-4AD0-975F-E1305E59E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93" y="1447391"/>
                <a:ext cx="9368064" cy="3016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1CDB8-031F-440F-B479-142693F309F2}"/>
                  </a:ext>
                </a:extLst>
              </p:cNvPr>
              <p:cNvSpPr txBox="1"/>
              <p:nvPr/>
            </p:nvSpPr>
            <p:spPr>
              <a:xfrm>
                <a:off x="406400" y="5022396"/>
                <a:ext cx="9314729" cy="478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cherche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sz="2400" dirty="0"/>
                  <a:t> qui maximise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sz="2400" dirty="0"/>
                  <a:t> sous la contrainte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A1CDB8-031F-440F-B479-142693F30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5022396"/>
                <a:ext cx="9314729" cy="478977"/>
              </a:xfrm>
              <a:prstGeom prst="rect">
                <a:avLst/>
              </a:prstGeom>
              <a:blipFill>
                <a:blip r:embed="rId4"/>
                <a:stretch>
                  <a:fillRect l="-1047"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799BBA-4BF0-44FD-9DD4-CC42F2A533CB}"/>
              </a:ext>
            </a:extLst>
          </p:cNvPr>
          <p:cNvSpPr txBox="1"/>
          <p:nvPr/>
        </p:nvSpPr>
        <p:spPr>
          <a:xfrm>
            <a:off x="406399" y="6060168"/>
            <a:ext cx="466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 quel type de problème s’agit-il ? </a:t>
            </a:r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064E27-AEE3-442F-81A3-EB851B4D4853}"/>
              </a:ext>
            </a:extLst>
          </p:cNvPr>
          <p:cNvSpPr/>
          <p:nvPr/>
        </p:nvSpPr>
        <p:spPr>
          <a:xfrm>
            <a:off x="9535886" y="2641600"/>
            <a:ext cx="993321" cy="70394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B872F3-DCFD-4C44-A996-C03FB8C95C3F}"/>
              </a:ext>
            </a:extLst>
          </p:cNvPr>
          <p:cNvSpPr/>
          <p:nvPr/>
        </p:nvSpPr>
        <p:spPr>
          <a:xfrm>
            <a:off x="6916058" y="2623457"/>
            <a:ext cx="950686" cy="703943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C10CFA-1CE2-4E41-AEAD-62C37A89CF60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7727519" y="3224310"/>
            <a:ext cx="1429961" cy="53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6CB975-36CA-47FA-A347-866849C87EE6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0032547" y="3345543"/>
            <a:ext cx="0" cy="41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3AC746-C875-4E69-AC3D-CDFC2D81537B}"/>
              </a:ext>
            </a:extLst>
          </p:cNvPr>
          <p:cNvSpPr txBox="1"/>
          <p:nvPr/>
        </p:nvSpPr>
        <p:spPr>
          <a:xfrm>
            <a:off x="9163117" y="3742068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 0 (données centrées)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5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7" grpId="0"/>
      <p:bldP spid="4" grpId="0" animBg="1"/>
      <p:bldP spid="18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661183"/>
            <a:ext cx="538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Optimisation quadratique sous contrainte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06F19-E7C8-4027-9BC0-42B2689683D0}"/>
                  </a:ext>
                </a:extLst>
              </p:cNvPr>
              <p:cNvSpPr txBox="1"/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𝑀𝑎𝑥𝑖𝑚𝑖𝑠𝑒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𝑠𝑜𝑢𝑠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𝑐𝑜𝑛𝑡𝑟𝑎𝑖𝑛𝑡𝑒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fr-FR" sz="28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906F19-E7C8-4027-9BC0-42B268968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F54AB0-2247-4D52-87A1-B18DC9A3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01" y="3056206"/>
            <a:ext cx="2623012" cy="34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661183"/>
            <a:ext cx="538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Optimisation quadratique sous contrainte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F7C1D-A830-4181-9E40-37A19C11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85" y="2737008"/>
            <a:ext cx="10080885" cy="4120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4EF4A0-D11E-4B94-A143-4F35C45DE99B}"/>
                  </a:ext>
                </a:extLst>
              </p:cNvPr>
              <p:cNvSpPr txBox="1"/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𝑀𝑎𝑥𝑖𝑚𝑖𝑠𝑒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𝑠𝑜𝑢𝑠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𝑐𝑜𝑛𝑡𝑟𝑎𝑖𝑛𝑡𝑒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fr-FR" sz="28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4EF4A0-D11E-4B94-A143-4F35C45DE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29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673998"/>
            <a:ext cx="538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Optimisation quadratique sous contrainte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12BF08-7D7B-469B-A5E1-AF0248F34A4C}"/>
                  </a:ext>
                </a:extLst>
              </p:cNvPr>
              <p:cNvSpPr txBox="1"/>
              <p:nvPr/>
            </p:nvSpPr>
            <p:spPr>
              <a:xfrm>
                <a:off x="406400" y="3199204"/>
                <a:ext cx="56748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400" b="0" dirty="0"/>
                  <a:t>Lagrangien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br>
                  <a:rPr lang="fr-FR" sz="2400" dirty="0"/>
                </a:br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12BF08-7D7B-469B-A5E1-AF0248F3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3199204"/>
                <a:ext cx="5674823" cy="738664"/>
              </a:xfrm>
              <a:prstGeom prst="rect">
                <a:avLst/>
              </a:prstGeom>
              <a:blipFill>
                <a:blip r:embed="rId2"/>
                <a:stretch>
                  <a:fillRect l="-3330" t="-13223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5E290-C714-44A1-A9DD-6588B26EE02E}"/>
                  </a:ext>
                </a:extLst>
              </p:cNvPr>
              <p:cNvSpPr txBox="1"/>
              <p:nvPr/>
            </p:nvSpPr>
            <p:spPr>
              <a:xfrm>
                <a:off x="406400" y="4213775"/>
                <a:ext cx="7089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/>
                      <m:t>on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r>
                      <m:rPr>
                        <m:nor/>
                      </m:rPr>
                      <a:rPr lang="en-US" sz="2400" dirty="0" smtClean="0"/>
                      <m:t>veut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avec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Σw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5E290-C714-44A1-A9DD-6588B26EE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213775"/>
                <a:ext cx="7089698" cy="369332"/>
              </a:xfrm>
              <a:prstGeom prst="rect">
                <a:avLst/>
              </a:prstGeom>
              <a:blipFill>
                <a:blip r:embed="rId3"/>
                <a:stretch>
                  <a:fillRect l="-1118" t="-24590" r="-1548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72D88-8DA7-4F3D-8588-A149C5688D9B}"/>
                  </a:ext>
                </a:extLst>
              </p:cNvPr>
              <p:cNvSpPr txBox="1"/>
              <p:nvPr/>
            </p:nvSpPr>
            <p:spPr>
              <a:xfrm>
                <a:off x="2740083" y="4813917"/>
                <a:ext cx="60972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400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872D88-8DA7-4F3D-8588-A149C5688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083" y="4813917"/>
                <a:ext cx="609724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86AB316-02A5-4E58-AFA2-D3649293D9B5}"/>
              </a:ext>
            </a:extLst>
          </p:cNvPr>
          <p:cNvSpPr txBox="1"/>
          <p:nvPr/>
        </p:nvSpPr>
        <p:spPr>
          <a:xfrm>
            <a:off x="406400" y="5873585"/>
            <a:ext cx="864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Les solutions sont les </a:t>
            </a:r>
            <a:r>
              <a:rPr lang="fr-FR" sz="2400" b="1" dirty="0"/>
              <a:t>vecteurs propres </a:t>
            </a:r>
            <a:r>
              <a:rPr lang="fr-FR" sz="2400" dirty="0"/>
              <a:t>de la matrice de covariance 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8615-D690-43DD-879C-42BD3F1D0044}"/>
                  </a:ext>
                </a:extLst>
              </p:cNvPr>
              <p:cNvSpPr txBox="1"/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𝑀𝑎𝑥𝑖𝑚𝑖𝑠𝑒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𝑠𝑜𝑢𝑠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𝑐𝑜𝑛𝑡𝑟𝑎𝑖𝑛𝑡𝑒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fr-FR" sz="28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F8615-D690-43DD-879C-42BD3F1D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32" y="1690140"/>
                <a:ext cx="6669993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673998"/>
            <a:ext cx="3432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Quelle solution prendre 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4A3C0-8510-4DA3-9FEF-6E77AB2D2191}"/>
              </a:ext>
            </a:extLst>
          </p:cNvPr>
          <p:cNvSpPr txBox="1"/>
          <p:nvPr/>
        </p:nvSpPr>
        <p:spPr>
          <a:xfrm>
            <a:off x="406400" y="1559369"/>
            <a:ext cx="433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Celle qui maximise le Lagrangien!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3C924-C8CD-4553-B30B-1CBE5A784627}"/>
                  </a:ext>
                </a:extLst>
              </p:cNvPr>
              <p:cNvSpPr txBox="1"/>
              <p:nvPr/>
            </p:nvSpPr>
            <p:spPr>
              <a:xfrm>
                <a:off x="3701141" y="2504934"/>
                <a:ext cx="5522687" cy="80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aln/>
                        </m:rP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fr-F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3C924-C8CD-4553-B30B-1CBE5A784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41" y="2504934"/>
                <a:ext cx="5522687" cy="802399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3B925-08F0-475F-8412-C9440390C3C2}"/>
                  </a:ext>
                </a:extLst>
              </p:cNvPr>
              <p:cNvSpPr txBox="1"/>
              <p:nvPr/>
            </p:nvSpPr>
            <p:spPr>
              <a:xfrm>
                <a:off x="406400" y="3736512"/>
                <a:ext cx="99158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choisit le vecteur propre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400" dirty="0"/>
                  <a:t> associé à la </a:t>
                </a:r>
                <a:r>
                  <a:rPr lang="fr-FR" sz="2400" b="1" dirty="0"/>
                  <a:t>plus grande valeur propre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3B925-08F0-475F-8412-C9440390C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3736512"/>
                <a:ext cx="9915856" cy="461665"/>
              </a:xfrm>
              <a:prstGeom prst="rect">
                <a:avLst/>
              </a:prstGeom>
              <a:blipFill>
                <a:blip r:embed="rId3"/>
                <a:stretch>
                  <a:fillRect l="-98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19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213166"/>
            <a:ext cx="163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Et ensuite 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6E73D2-3556-433E-96C2-442C52A401B1}"/>
                  </a:ext>
                </a:extLst>
              </p:cNvPr>
              <p:cNvSpPr txBox="1"/>
              <p:nvPr/>
            </p:nvSpPr>
            <p:spPr>
              <a:xfrm>
                <a:off x="2586432" y="1690140"/>
                <a:ext cx="6669993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𝑀𝑎𝑥𝑖𝑚𝑖𝑠𝑒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𝑠𝑜𝑢𝑠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𝑙𝑒𝑠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𝑐𝑜𝑛𝑡𝑟𝑎𝑖𝑛𝑡𝑒𝑠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𝑒𝑡</m:t>
                      </m:r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m:rPr>
                          <m:aln/>
                        </m:rP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8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6E73D2-3556-433E-96C2-442C52A4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32" y="1690140"/>
                <a:ext cx="6669993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B9D51-961A-4C53-B3F6-33669DE0FC73}"/>
                  </a:ext>
                </a:extLst>
              </p:cNvPr>
              <p:cNvSpPr txBox="1"/>
              <p:nvPr/>
            </p:nvSpPr>
            <p:spPr>
              <a:xfrm>
                <a:off x="406400" y="3429000"/>
                <a:ext cx="726166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400" b="0" dirty="0"/>
                  <a:t>Lagrangien :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fr-FR" sz="2400" dirty="0"/>
                </a:br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2B9D51-961A-4C53-B3F6-33669DE0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3429000"/>
                <a:ext cx="7261668" cy="738664"/>
              </a:xfrm>
              <a:prstGeom prst="rect">
                <a:avLst/>
              </a:prstGeom>
              <a:blipFill>
                <a:blip r:embed="rId3"/>
                <a:stretch>
                  <a:fillRect l="-2603" t="-13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E6EC8-405A-45E1-A13D-0F4AAFC02585}"/>
                  </a:ext>
                </a:extLst>
              </p:cNvPr>
              <p:cNvSpPr txBox="1"/>
              <p:nvPr/>
            </p:nvSpPr>
            <p:spPr>
              <a:xfrm>
                <a:off x="406400" y="4429196"/>
                <a:ext cx="88080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/>
                      <m:t>on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r>
                      <m:rPr>
                        <m:nor/>
                      </m:rPr>
                      <a:rPr lang="en-US" sz="2400" dirty="0" smtClean="0"/>
                      <m:t>veut</m:t>
                    </m:r>
                    <m:r>
                      <m:rPr>
                        <m:nor/>
                      </m:rPr>
                      <a:rPr lang="en-US" sz="2400" dirty="0" smtClean="0"/>
                      <m:t> 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0 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avec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Σw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7E6EC8-405A-45E1-A13D-0F4AAFC02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429196"/>
                <a:ext cx="8808052" cy="369332"/>
              </a:xfrm>
              <a:prstGeom prst="rect">
                <a:avLst/>
              </a:prstGeom>
              <a:blipFill>
                <a:blip r:embed="rId4"/>
                <a:stretch>
                  <a:fillRect l="-9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63F50F-8974-4C20-9947-14CC1FA9CB80}"/>
                  </a:ext>
                </a:extLst>
              </p:cNvPr>
              <p:cNvSpPr txBox="1"/>
              <p:nvPr/>
            </p:nvSpPr>
            <p:spPr>
              <a:xfrm>
                <a:off x="333829" y="5167860"/>
                <a:ext cx="11051872" cy="463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multiplie par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dirty="0"/>
                  <a:t> et on </a:t>
                </a:r>
                <a:r>
                  <a:rPr lang="en-US" sz="2400" dirty="0" err="1"/>
                  <a:t>obtient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m:rPr>
                        <m:sty m:val="p"/>
                      </m:rPr>
                      <a:rPr lang="fr-FR" sz="2400">
                        <a:latin typeface="Cambria Math" panose="02040503050406030204" pitchFamily="18" charset="0"/>
                      </a:rPr>
                      <m:t>Σw</m:t>
                    </m:r>
                    <m:r>
                      <a:rPr lang="fr-FR" sz="240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fr-FR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ce</a:t>
                </a:r>
                <a:r>
                  <a:rPr lang="en-US" sz="2400" dirty="0"/>
                  <a:t> qui </a:t>
                </a:r>
                <a:r>
                  <a:rPr lang="en-US" sz="2400" dirty="0" err="1"/>
                  <a:t>donne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63F50F-8974-4C20-9947-14CC1FA9C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9" y="5167860"/>
                <a:ext cx="11051872" cy="463332"/>
              </a:xfrm>
              <a:prstGeom prst="rect">
                <a:avLst/>
              </a:prstGeom>
              <a:blipFill>
                <a:blip r:embed="rId5"/>
                <a:stretch>
                  <a:fillRect l="-88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0B1176C-E148-4755-B0EF-98A0210B073A}"/>
              </a:ext>
            </a:extLst>
          </p:cNvPr>
          <p:cNvSpPr txBox="1"/>
          <p:nvPr/>
        </p:nvSpPr>
        <p:spPr>
          <a:xfrm>
            <a:off x="333829" y="5952336"/>
            <a:ext cx="1118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Et donc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873466-A876-4CB9-BB83-73BD74471A7C}"/>
                  </a:ext>
                </a:extLst>
              </p:cNvPr>
              <p:cNvSpPr txBox="1"/>
              <p:nvPr/>
            </p:nvSpPr>
            <p:spPr>
              <a:xfrm>
                <a:off x="2872804" y="5798724"/>
                <a:ext cx="60972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400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40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873466-A876-4CB9-BB83-73BD74471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04" y="5798724"/>
                <a:ext cx="609724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DC509B2-B6E1-4A4C-A756-2F991CAC3B8F}"/>
              </a:ext>
            </a:extLst>
          </p:cNvPr>
          <p:cNvSpPr txBox="1"/>
          <p:nvPr/>
        </p:nvSpPr>
        <p:spPr>
          <a:xfrm>
            <a:off x="406400" y="813330"/>
            <a:ext cx="335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continue de projeter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41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/>
              <p:nvPr/>
            </p:nvSpPr>
            <p:spPr>
              <a:xfrm>
                <a:off x="406400" y="213166"/>
                <a:ext cx="11994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choisit donc le vecteur propre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400" dirty="0"/>
                  <a:t> associé à la </a:t>
                </a:r>
                <a:r>
                  <a:rPr lang="fr-FR" sz="2400" b="1" dirty="0"/>
                  <a:t>deuxième</a:t>
                </a:r>
                <a:r>
                  <a:rPr lang="fr-FR" sz="2400" dirty="0"/>
                  <a:t> </a:t>
                </a:r>
                <a:r>
                  <a:rPr lang="fr-FR" sz="2400" b="1" dirty="0"/>
                  <a:t>plus grande valeur propre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400" dirty="0"/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31D8A4-1E78-4E2A-8596-E15F6CFC0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213166"/>
                <a:ext cx="11994758" cy="461665"/>
              </a:xfrm>
              <a:prstGeom prst="rect">
                <a:avLst/>
              </a:prstGeom>
              <a:blipFill>
                <a:blip r:embed="rId2"/>
                <a:stretch>
                  <a:fillRect l="-8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3268251-1BAB-4C06-8C38-782E60EAEF73}"/>
              </a:ext>
            </a:extLst>
          </p:cNvPr>
          <p:cNvSpPr txBox="1"/>
          <p:nvPr/>
        </p:nvSpPr>
        <p:spPr>
          <a:xfrm>
            <a:off x="406400" y="985160"/>
            <a:ext cx="690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Et ainsi de suite pour chaque composante principale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09820-E179-4121-9B60-0D5F6E38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3" y="1941226"/>
            <a:ext cx="10496085" cy="44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8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213166"/>
            <a:ext cx="426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Comment réduire la dimension ?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0500E3-E468-49C5-94FA-1B5B1D894A3A}"/>
                  </a:ext>
                </a:extLst>
              </p:cNvPr>
              <p:cNvSpPr txBox="1"/>
              <p:nvPr/>
            </p:nvSpPr>
            <p:spPr>
              <a:xfrm>
                <a:off x="406400" y="1145055"/>
                <a:ext cx="90032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On va </a:t>
                </a:r>
                <a:r>
                  <a:rPr lang="fr-FR" sz="2400" dirty="0" err="1"/>
                  <a:t>séléctionner</a:t>
                </a:r>
                <a:r>
                  <a:rPr lang="fr-FR" sz="2400" dirty="0"/>
                  <a:t>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premiers </a:t>
                </a:r>
                <a:r>
                  <a:rPr lang="en-US" sz="2400" dirty="0" err="1"/>
                  <a:t>vecteur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propres</a:t>
                </a:r>
                <a:r>
                  <a:rPr lang="en-US" sz="2400" dirty="0"/>
                  <a:t> et “</a:t>
                </a:r>
                <a:r>
                  <a:rPr lang="en-US" sz="2400" dirty="0" err="1"/>
                  <a:t>couper</a:t>
                </a:r>
                <a:r>
                  <a:rPr lang="en-US" sz="2400" dirty="0"/>
                  <a:t>” le </a:t>
                </a:r>
                <a:r>
                  <a:rPr lang="en-US" sz="2400" dirty="0" err="1"/>
                  <a:t>reste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0500E3-E468-49C5-94FA-1B5B1D89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145055"/>
                <a:ext cx="9003299" cy="461665"/>
              </a:xfrm>
              <a:prstGeom prst="rect">
                <a:avLst/>
              </a:prstGeom>
              <a:blipFill>
                <a:blip r:embed="rId2"/>
                <a:stretch>
                  <a:fillRect l="-108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6B7398-8C7B-4ADB-B737-79027762EDC6}"/>
              </a:ext>
            </a:extLst>
          </p:cNvPr>
          <p:cNvSpPr txBox="1"/>
          <p:nvPr/>
        </p:nvSpPr>
        <p:spPr>
          <a:xfrm>
            <a:off x="406400" y="2222291"/>
            <a:ext cx="40203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b="0" dirty="0"/>
              <a:t>Matrice des données projetées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31EC3-F9E1-41F0-AA2C-2A36049D4DD1}"/>
                  </a:ext>
                </a:extLst>
              </p:cNvPr>
              <p:cNvSpPr txBox="1"/>
              <p:nvPr/>
            </p:nvSpPr>
            <p:spPr>
              <a:xfrm>
                <a:off x="2673871" y="3136612"/>
                <a:ext cx="60972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31EC3-F9E1-41F0-AA2C-2A36049D4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71" y="3136612"/>
                <a:ext cx="609724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C1E4BD8-7764-45F8-8308-47A6D69BF835}"/>
              </a:ext>
            </a:extLst>
          </p:cNvPr>
          <p:cNvSpPr txBox="1"/>
          <p:nvPr/>
        </p:nvSpPr>
        <p:spPr>
          <a:xfrm>
            <a:off x="406399" y="4323413"/>
            <a:ext cx="503246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 b="0" dirty="0"/>
              <a:t>Matrice des données projetées </a:t>
            </a:r>
            <a:r>
              <a:rPr lang="fr-FR" sz="2400" b="1" dirty="0"/>
              <a:t>réduites</a:t>
            </a:r>
            <a:r>
              <a:rPr lang="fr-FR" sz="2400" b="0" dirty="0"/>
              <a:t>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D0A02-8C54-44B6-874A-AB98C1425882}"/>
                  </a:ext>
                </a:extLst>
              </p:cNvPr>
              <p:cNvSpPr txBox="1"/>
              <p:nvPr/>
            </p:nvSpPr>
            <p:spPr>
              <a:xfrm>
                <a:off x="2673871" y="5128170"/>
                <a:ext cx="6097248" cy="653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[1,…,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ED0A02-8C54-44B6-874A-AB98C142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71" y="5128170"/>
                <a:ext cx="6097248" cy="653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1D382-9F4E-47FA-91AB-1C8D0F997BBC}"/>
                  </a:ext>
                </a:extLst>
              </p:cNvPr>
              <p:cNvSpPr txBox="1"/>
              <p:nvPr/>
            </p:nvSpPr>
            <p:spPr>
              <a:xfrm>
                <a:off x="406399" y="6275502"/>
                <a:ext cx="71744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Il suffit de supprimer les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/>
                  <a:t> dernières colonnes de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F1D382-9F4E-47FA-91AB-1C8D0F997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9" y="6275502"/>
                <a:ext cx="7174400" cy="461665"/>
              </a:xfrm>
              <a:prstGeom prst="rect">
                <a:avLst/>
              </a:prstGeom>
              <a:blipFill>
                <a:blip r:embed="rId5"/>
                <a:stretch>
                  <a:fillRect l="-135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37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213166"/>
            <a:ext cx="3904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Quand est-ce qu’on s’arrête ? 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C09AB-9A10-4601-B6FB-F50ED14CF299}"/>
                  </a:ext>
                </a:extLst>
              </p:cNvPr>
              <p:cNvSpPr txBox="1"/>
              <p:nvPr/>
            </p:nvSpPr>
            <p:spPr>
              <a:xfrm>
                <a:off x="406400" y="1221909"/>
                <a:ext cx="7437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Proportion de variance expliquée par les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premières PC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4C09AB-9A10-4601-B6FB-F50ED14CF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1221909"/>
                <a:ext cx="7437357" cy="461665"/>
              </a:xfrm>
              <a:prstGeom prst="rect">
                <a:avLst/>
              </a:prstGeom>
              <a:blipFill>
                <a:blip r:embed="rId2"/>
                <a:stretch>
                  <a:fillRect l="-131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84CD1-ADBC-492A-8292-C62EA50F96B7}"/>
                  </a:ext>
                </a:extLst>
              </p:cNvPr>
              <p:cNvSpPr txBox="1"/>
              <p:nvPr/>
            </p:nvSpPr>
            <p:spPr>
              <a:xfrm>
                <a:off x="2358505" y="2659186"/>
                <a:ext cx="7975601" cy="897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𝐸𝑉𝑅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184CD1-ADBC-492A-8292-C62EA50F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05" y="2659186"/>
                <a:ext cx="7975601" cy="897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A28D33-35B8-40F0-BAC8-74A0D28757D9}"/>
              </a:ext>
            </a:extLst>
          </p:cNvPr>
          <p:cNvSpPr txBox="1"/>
          <p:nvPr/>
        </p:nvSpPr>
        <p:spPr>
          <a:xfrm>
            <a:off x="0" y="6550223"/>
            <a:ext cx="2531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* EVR : </a:t>
            </a:r>
            <a:r>
              <a:rPr lang="fr-FR" sz="1400" dirty="0" err="1"/>
              <a:t>Explained</a:t>
            </a:r>
            <a:r>
              <a:rPr lang="fr-FR" sz="1400" dirty="0"/>
              <a:t> Variance Ratio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7736D9-C6EF-454E-9F47-BF3D6DB04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540" y="3979698"/>
            <a:ext cx="6716062" cy="2353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137928-4A29-4961-9184-46CE024453DF}"/>
              </a:ext>
            </a:extLst>
          </p:cNvPr>
          <p:cNvSpPr txBox="1"/>
          <p:nvPr/>
        </p:nvSpPr>
        <p:spPr>
          <a:xfrm>
            <a:off x="7843757" y="379503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EVR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F3FE7-9B15-4D0F-8E16-8289205870C6}"/>
              </a:ext>
            </a:extLst>
          </p:cNvPr>
          <p:cNvSpPr txBox="1"/>
          <p:nvPr/>
        </p:nvSpPr>
        <p:spPr>
          <a:xfrm>
            <a:off x="4074878" y="3795032"/>
            <a:ext cx="96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Var(</a:t>
            </a:r>
            <a:r>
              <a:rPr lang="fr-FR" dirty="0" err="1"/>
              <a:t>Xw</a:t>
            </a:r>
            <a:r>
              <a:rPr lang="fr-FR" baseline="-25000" dirty="0" err="1"/>
              <a:t>j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A03C26-3A53-4528-B54A-CE8D3D4B99DD}"/>
              </a:ext>
            </a:extLst>
          </p:cNvPr>
          <p:cNvSpPr txBox="1"/>
          <p:nvPr/>
        </p:nvSpPr>
        <p:spPr>
          <a:xfrm>
            <a:off x="558437" y="4085772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Scree</a:t>
            </a:r>
            <a:r>
              <a:rPr lang="fr-FR" b="1" dirty="0"/>
              <a:t> plot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669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EED10-F1B0-47D5-950C-48B6676E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9" y="1139371"/>
            <a:ext cx="8157822" cy="45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97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213166"/>
            <a:ext cx="1982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Demo</a:t>
            </a:r>
            <a:r>
              <a:rPr lang="fr-FR" sz="2400" dirty="0"/>
              <a:t> : MNIST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251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81AE8-D7E9-4FEF-BC2D-5591E92E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99" y="2017486"/>
            <a:ext cx="3972583" cy="3011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BADE4-AA9F-48B1-8435-B382DF6FAE55}"/>
              </a:ext>
            </a:extLst>
          </p:cNvPr>
          <p:cNvSpPr txBox="1"/>
          <p:nvPr/>
        </p:nvSpPr>
        <p:spPr>
          <a:xfrm>
            <a:off x="5871028" y="3136612"/>
            <a:ext cx="55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Vs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EB1A1-B31C-4B1F-8306-DC24A34E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67" y="2106351"/>
            <a:ext cx="3244028" cy="2645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FBB61-C7F3-41C4-8985-B0378469E69A}"/>
              </a:ext>
            </a:extLst>
          </p:cNvPr>
          <p:cNvSpPr txBox="1"/>
          <p:nvPr/>
        </p:nvSpPr>
        <p:spPr>
          <a:xfrm>
            <a:off x="572885" y="5958114"/>
            <a:ext cx="8266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Toutes les projections ne contiennent pas la même </a:t>
            </a:r>
            <a:r>
              <a:rPr lang="fr-FR" sz="2400" b="1" dirty="0"/>
              <a:t>information</a:t>
            </a:r>
            <a:r>
              <a:rPr lang="fr-FR" sz="2400" dirty="0"/>
              <a:t>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554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124311-EF88-4789-B0B6-00302122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71" y="824138"/>
            <a:ext cx="11564258" cy="4509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0" dirty="0"/>
              <a:t>L’analyse en composantes principales (ACP) consiste à reprojeter les données sur une nouvelle base orthonormale </a:t>
            </a:r>
            <a:r>
              <a:rPr lang="fr-FR" b="1" dirty="0"/>
              <a:t>hiérarchisée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Les nouveaux axes (composantes principales) sont ordonnés par </a:t>
            </a:r>
            <a:r>
              <a:rPr lang="fr-FR" b="1" dirty="0"/>
              <a:t>variance décroissante </a:t>
            </a:r>
            <a:r>
              <a:rPr lang="fr-FR" dirty="0"/>
              <a:t>de la projection des données sur ces axes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On peut ensuite choisir de ne garder que les m premières composantes principales </a:t>
            </a:r>
          </a:p>
          <a:p>
            <a:pPr marL="0" indent="0">
              <a:buNone/>
            </a:pPr>
            <a:endParaRPr lang="fr-FR" b="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303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F0A461-3300-41C7-80DA-67840C5A6B93}"/>
              </a:ext>
            </a:extLst>
          </p:cNvPr>
          <p:cNvSpPr txBox="1"/>
          <p:nvPr/>
        </p:nvSpPr>
        <p:spPr>
          <a:xfrm>
            <a:off x="660400" y="499199"/>
            <a:ext cx="229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Matrice des données </a:t>
            </a:r>
            <a:r>
              <a:rPr lang="fr-FR" dirty="0"/>
              <a:t>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A0BDC-9E24-45E2-9049-7A2296370C0D}"/>
                  </a:ext>
                </a:extLst>
              </p:cNvPr>
              <p:cNvSpPr txBox="1"/>
              <p:nvPr/>
            </p:nvSpPr>
            <p:spPr>
              <a:xfrm>
                <a:off x="2372964" y="1273906"/>
                <a:ext cx="7032174" cy="2334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fr-FR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A0BDC-9E24-45E2-9049-7A229637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964" y="1273906"/>
                <a:ext cx="7032174" cy="2334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214733-7333-433E-A285-8C38AE0AA753}"/>
              </a:ext>
            </a:extLst>
          </p:cNvPr>
          <p:cNvCxnSpPr>
            <a:cxnSpLocks/>
          </p:cNvCxnSpPr>
          <p:nvPr/>
        </p:nvCxnSpPr>
        <p:spPr>
          <a:xfrm>
            <a:off x="5833910" y="958208"/>
            <a:ext cx="2931883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0C4BFC-EB94-41E5-AF2F-639708E07604}"/>
              </a:ext>
            </a:extLst>
          </p:cNvPr>
          <p:cNvSpPr txBox="1"/>
          <p:nvPr/>
        </p:nvSpPr>
        <p:spPr>
          <a:xfrm>
            <a:off x="6755567" y="499199"/>
            <a:ext cx="11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d </a:t>
            </a:r>
            <a:r>
              <a:rPr lang="fr-FR" dirty="0" err="1">
                <a:solidFill>
                  <a:schemeClr val="accent1"/>
                </a:solidFill>
              </a:rPr>
              <a:t>features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613123-75C4-47DA-BC29-1AA6004B9473}"/>
              </a:ext>
            </a:extLst>
          </p:cNvPr>
          <p:cNvCxnSpPr>
            <a:cxnSpLocks/>
          </p:cNvCxnSpPr>
          <p:nvPr/>
        </p:nvCxnSpPr>
        <p:spPr>
          <a:xfrm>
            <a:off x="9390619" y="1273906"/>
            <a:ext cx="0" cy="233493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43BB4B-C2D6-4B69-A75F-D73880D3886E}"/>
              </a:ext>
            </a:extLst>
          </p:cNvPr>
          <p:cNvSpPr txBox="1"/>
          <p:nvPr/>
        </p:nvSpPr>
        <p:spPr>
          <a:xfrm>
            <a:off x="9469734" y="2256707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n données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F7569-E081-4199-ACEB-5DFB004633DE}"/>
                  </a:ext>
                </a:extLst>
              </p:cNvPr>
              <p:cNvSpPr txBox="1"/>
              <p:nvPr/>
            </p:nvSpPr>
            <p:spPr>
              <a:xfrm>
                <a:off x="660400" y="4014216"/>
                <a:ext cx="1912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En général,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9F7569-E081-4199-ACEB-5DFB00463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014216"/>
                <a:ext cx="1912447" cy="369332"/>
              </a:xfrm>
              <a:prstGeom prst="rect">
                <a:avLst/>
              </a:prstGeom>
              <a:blipFill>
                <a:blip r:embed="rId3"/>
                <a:stretch>
                  <a:fillRect l="-2548"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49CDAF-4B31-41C3-B3A4-C01C91291DAB}"/>
                  </a:ext>
                </a:extLst>
              </p:cNvPr>
              <p:cNvSpPr txBox="1"/>
              <p:nvPr/>
            </p:nvSpPr>
            <p:spPr>
              <a:xfrm>
                <a:off x="660400" y="4968486"/>
                <a:ext cx="6405664" cy="1549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On notera aussi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mr>
                        </m:m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|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49CDAF-4B31-41C3-B3A4-C01C91291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968486"/>
                <a:ext cx="6405664" cy="1549335"/>
              </a:xfrm>
              <a:prstGeom prst="rect">
                <a:avLst/>
              </a:prstGeom>
              <a:blipFill>
                <a:blip r:embed="rId4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AE81CF-DD36-41C9-9EE6-80CA0DECC9EC}"/>
                  </a:ext>
                </a:extLst>
              </p:cNvPr>
              <p:cNvSpPr txBox="1"/>
              <p:nvPr/>
            </p:nvSpPr>
            <p:spPr>
              <a:xfrm>
                <a:off x="7672414" y="5376129"/>
                <a:ext cx="4312222" cy="73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acc>
                  </m:oMath>
                </a14:m>
                <a:r>
                  <a:rPr lang="fr-FR" dirty="0">
                    <a:latin typeface="Cambria Math" panose="02040503050406030204" pitchFamily="18" charset="0"/>
                  </a:rPr>
                  <a:t>: donnée de l’individu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: feature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sur </a:t>
                </a:r>
                <a:r>
                  <a:rPr lang="en-US" dirty="0" err="1"/>
                  <a:t>l’ensemble</a:t>
                </a:r>
                <a:r>
                  <a:rPr lang="en-US" dirty="0"/>
                  <a:t> des </a:t>
                </a:r>
                <a:r>
                  <a:rPr lang="en-US" dirty="0" err="1"/>
                  <a:t>individus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AE81CF-DD36-41C9-9EE6-80CA0DEC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14" y="5376129"/>
                <a:ext cx="4312222" cy="73404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6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F0A461-3300-41C7-80DA-67840C5A6B93}"/>
                  </a:ext>
                </a:extLst>
              </p:cNvPr>
              <p:cNvSpPr txBox="1"/>
              <p:nvPr/>
            </p:nvSpPr>
            <p:spPr>
              <a:xfrm>
                <a:off x="458031" y="2558207"/>
                <a:ext cx="35114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Que représente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F0A461-3300-41C7-80DA-67840C5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1" y="2558207"/>
                <a:ext cx="3511410" cy="461665"/>
              </a:xfrm>
              <a:prstGeom prst="rect">
                <a:avLst/>
              </a:prstGeom>
              <a:blipFill>
                <a:blip r:embed="rId2"/>
                <a:stretch>
                  <a:fillRect l="-260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A0BDC-9E24-45E2-9049-7A2296370C0D}"/>
                  </a:ext>
                </a:extLst>
              </p:cNvPr>
              <p:cNvSpPr txBox="1"/>
              <p:nvPr/>
            </p:nvSpPr>
            <p:spPr>
              <a:xfrm>
                <a:off x="2692339" y="3859892"/>
                <a:ext cx="7032174" cy="7375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fr-F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6A0BDC-9E24-45E2-9049-7A229637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39" y="3859892"/>
                <a:ext cx="7032174" cy="737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C203-5DA8-4AE7-B7D7-7AA3C75C563E}"/>
                  </a:ext>
                </a:extLst>
              </p:cNvPr>
              <p:cNvSpPr txBox="1"/>
              <p:nvPr/>
            </p:nvSpPr>
            <p:spPr>
              <a:xfrm>
                <a:off x="443402" y="5620293"/>
                <a:ext cx="7148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400" dirty="0"/>
                  <a:t> est alors une estimation de la </a:t>
                </a:r>
                <a:r>
                  <a:rPr lang="fr-FR" sz="2400" b="1" dirty="0"/>
                  <a:t>matrice de covariance 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3BC203-5DA8-4AE7-B7D7-7AA3C75C5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2" y="5620293"/>
                <a:ext cx="7148047" cy="461665"/>
              </a:xfrm>
              <a:prstGeom prst="rect">
                <a:avLst/>
              </a:prstGeom>
              <a:blipFill>
                <a:blip r:embed="rId4"/>
                <a:stretch>
                  <a:fillRect l="-2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3860F-11F7-48E1-A624-2BC39379ED85}"/>
                  </a:ext>
                </a:extLst>
              </p:cNvPr>
              <p:cNvSpPr txBox="1"/>
              <p:nvPr/>
            </p:nvSpPr>
            <p:spPr>
              <a:xfrm>
                <a:off x="458031" y="336141"/>
                <a:ext cx="52055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Supposons qu’on </a:t>
                </a:r>
                <a:r>
                  <a:rPr lang="fr-FR" sz="2400" b="1" dirty="0"/>
                  <a:t>centre</a:t>
                </a:r>
                <a:r>
                  <a:rPr lang="fr-FR" sz="2400" dirty="0"/>
                  <a:t> les données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3860F-11F7-48E1-A624-2BC39379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1" y="336141"/>
                <a:ext cx="5205528" cy="461665"/>
              </a:xfrm>
              <a:prstGeom prst="rect">
                <a:avLst/>
              </a:prstGeom>
              <a:blipFill>
                <a:blip r:embed="rId5"/>
                <a:stretch>
                  <a:fillRect l="-175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A65F2-4DA1-4E97-98B0-20B01BBA695A}"/>
                  </a:ext>
                </a:extLst>
              </p:cNvPr>
              <p:cNvSpPr txBox="1"/>
              <p:nvPr/>
            </p:nvSpPr>
            <p:spPr>
              <a:xfrm>
                <a:off x="5055433" y="1291458"/>
                <a:ext cx="164846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fr-F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A65F2-4DA1-4E97-98B0-20B01BBA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433" y="1291458"/>
                <a:ext cx="1648465" cy="399084"/>
              </a:xfrm>
              <a:prstGeom prst="rect">
                <a:avLst/>
              </a:prstGeom>
              <a:blipFill>
                <a:blip r:embed="rId6"/>
                <a:stretch>
                  <a:fillRect l="-1845" r="-2214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BE01218-E9F0-40FE-BE14-6C80DC502417}"/>
              </a:ext>
            </a:extLst>
          </p:cNvPr>
          <p:cNvSpPr txBox="1"/>
          <p:nvPr/>
        </p:nvSpPr>
        <p:spPr>
          <a:xfrm>
            <a:off x="0" y="6581001"/>
            <a:ext cx="3784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* On oublie en général le facteur de normalisation 1/(n-1)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14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432408-3CCA-4CB5-958B-0E9D4CC5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02" y="1066118"/>
            <a:ext cx="8670741" cy="317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17F54-F335-4265-AD78-F0361C7CCC37}"/>
              </a:ext>
            </a:extLst>
          </p:cNvPr>
          <p:cNvSpPr txBox="1"/>
          <p:nvPr/>
        </p:nvSpPr>
        <p:spPr>
          <a:xfrm>
            <a:off x="458031" y="5341736"/>
            <a:ext cx="758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Ainsi, il est en général nécessaire d’</a:t>
            </a:r>
            <a:r>
              <a:rPr lang="fr-FR" sz="2400" b="1" dirty="0"/>
              <a:t>échelonner</a:t>
            </a:r>
            <a:r>
              <a:rPr lang="fr-FR" sz="2400" dirty="0"/>
              <a:t> les données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F0481-B1A7-4F63-AD9A-248E2B6521A6}"/>
              </a:ext>
            </a:extLst>
          </p:cNvPr>
          <p:cNvSpPr txBox="1"/>
          <p:nvPr/>
        </p:nvSpPr>
        <p:spPr>
          <a:xfrm>
            <a:off x="458031" y="336141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Projection des données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CC39F-2D96-437A-B660-55C4B052785F}"/>
                  </a:ext>
                </a:extLst>
              </p:cNvPr>
              <p:cNvSpPr txBox="1"/>
              <p:nvPr/>
            </p:nvSpPr>
            <p:spPr>
              <a:xfrm>
                <a:off x="5602082" y="5791882"/>
                <a:ext cx="987835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8CC39F-2D96-437A-B660-55C4B0527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082" y="5791882"/>
                <a:ext cx="987835" cy="84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A341B0-640A-492D-8544-C0E22FBD2388}"/>
                  </a:ext>
                </a:extLst>
              </p:cNvPr>
              <p:cNvSpPr txBox="1"/>
              <p:nvPr/>
            </p:nvSpPr>
            <p:spPr>
              <a:xfrm>
                <a:off x="458031" y="4203846"/>
                <a:ext cx="8881021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dirty="0"/>
                  <a:t>Les </a:t>
                </a:r>
                <a:r>
                  <a:rPr lang="fr-FR" sz="2400" dirty="0" err="1"/>
                  <a:t>features</a:t>
                </a:r>
                <a:r>
                  <a:rPr lang="fr-FR" sz="2400" dirty="0"/>
                  <a:t> qui prennent de grandes valeurs ont une grande variance</a:t>
                </a:r>
              </a:p>
              <a:p>
                <a:r>
                  <a:rPr lang="fr-FR" sz="2400" dirty="0"/>
                  <a:t>Ex: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1, 2, 3, 4, 5</m:t>
                        </m:r>
                      </m:e>
                    </m:d>
                  </m:oMath>
                </a14:m>
                <a:r>
                  <a:rPr lang="en-US" sz="2400" dirty="0"/>
                  <a:t> km vs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fr-F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2000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3000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4000, 5000</m:t>
                        </m:r>
                      </m:e>
                    </m:d>
                  </m:oMath>
                </a14:m>
                <a:r>
                  <a:rPr lang="en-US" sz="2400" dirty="0"/>
                  <a:t> m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A341B0-640A-492D-8544-C0E22FBD2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1" y="4203846"/>
                <a:ext cx="8881021" cy="860748"/>
              </a:xfrm>
              <a:prstGeom prst="rect">
                <a:avLst/>
              </a:prstGeom>
              <a:blipFill>
                <a:blip r:embed="rId4"/>
                <a:stretch>
                  <a:fillRect l="-1030" t="-5674" r="-69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25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E43860F-11F7-48E1-A624-2BC39379ED85}"/>
              </a:ext>
            </a:extLst>
          </p:cNvPr>
          <p:cNvSpPr txBox="1"/>
          <p:nvPr/>
        </p:nvSpPr>
        <p:spPr>
          <a:xfrm>
            <a:off x="458031" y="336141"/>
            <a:ext cx="547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Standardisation</a:t>
            </a:r>
            <a:r>
              <a:rPr lang="fr-FR" sz="2400" dirty="0"/>
              <a:t> = centrage + échelonnage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A65F2-4DA1-4E97-98B0-20B01BBA695A}"/>
                  </a:ext>
                </a:extLst>
              </p:cNvPr>
              <p:cNvSpPr txBox="1"/>
              <p:nvPr/>
            </p:nvSpPr>
            <p:spPr>
              <a:xfrm>
                <a:off x="4891731" y="1183400"/>
                <a:ext cx="1648465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A65F2-4DA1-4E97-98B0-20B01BBA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31" y="1183400"/>
                <a:ext cx="1648465" cy="8434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851F2F-DAA0-44D6-99A6-6723778C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91" y="2409776"/>
            <a:ext cx="8627154" cy="3140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FA868D-B319-44B9-8B34-A18A1E9411B3}"/>
              </a:ext>
            </a:extLst>
          </p:cNvPr>
          <p:cNvSpPr txBox="1"/>
          <p:nvPr/>
        </p:nvSpPr>
        <p:spPr>
          <a:xfrm>
            <a:off x="458031" y="6127341"/>
            <a:ext cx="786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On standardisera </a:t>
            </a:r>
            <a:r>
              <a:rPr lang="fr-FR" sz="2400" b="1" dirty="0"/>
              <a:t>toujours</a:t>
            </a:r>
            <a:r>
              <a:rPr lang="fr-FR" sz="2400" dirty="0"/>
              <a:t> les données avant de faire une ACP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40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FA46A-6226-4571-A7BB-30B35392AD79}"/>
              </a:ext>
            </a:extLst>
          </p:cNvPr>
          <p:cNvSpPr txBox="1"/>
          <p:nvPr/>
        </p:nvSpPr>
        <p:spPr>
          <a:xfrm>
            <a:off x="406400" y="5089264"/>
            <a:ext cx="6664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Deux points de vue équivalents : </a:t>
            </a:r>
          </a:p>
          <a:p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/>
              <a:t>minimiser l’erreur </a:t>
            </a:r>
            <a:r>
              <a:rPr lang="fr-FR" sz="2400" dirty="0"/>
              <a:t>de projection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b="1" dirty="0"/>
              <a:t>maximiser la variance </a:t>
            </a:r>
            <a:r>
              <a:rPr lang="fr-FR" sz="2400" dirty="0"/>
              <a:t>des données projetées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A543B-D8D4-437E-B305-FAA7DEDBE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8" y="1262742"/>
            <a:ext cx="9525000" cy="381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31D8A4-1E78-4E2A-8596-E15F6CFC0541}"/>
              </a:ext>
            </a:extLst>
          </p:cNvPr>
          <p:cNvSpPr txBox="1"/>
          <p:nvPr/>
        </p:nvSpPr>
        <p:spPr>
          <a:xfrm>
            <a:off x="406400" y="661183"/>
            <a:ext cx="615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Comment choisir les </a:t>
            </a:r>
            <a:r>
              <a:rPr lang="fr-FR" sz="2400" b="1" dirty="0"/>
              <a:t>composantes principales </a:t>
            </a:r>
            <a:r>
              <a:rPr lang="fr-FR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97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700</Words>
  <Application>Microsoft Office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Thème Office</vt:lpstr>
      <vt:lpstr>Analyse en Composantes Principales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Linéaire</dc:title>
  <dc:creator>Tibo</dc:creator>
  <cp:lastModifiedBy>Thibault Faney</cp:lastModifiedBy>
  <cp:revision>125</cp:revision>
  <dcterms:created xsi:type="dcterms:W3CDTF">2023-06-18T16:04:32Z</dcterms:created>
  <dcterms:modified xsi:type="dcterms:W3CDTF">2024-06-14T04:05:27Z</dcterms:modified>
</cp:coreProperties>
</file>